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FF"/>
    <a:srgbClr val="C6375A"/>
    <a:srgbClr val="F808D6"/>
    <a:srgbClr val="F50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Objects="1">
      <p:cViewPr varScale="1">
        <p:scale>
          <a:sx n="90" d="100"/>
          <a:sy n="90" d="100"/>
        </p:scale>
        <p:origin x="58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95191"/>
            <a:ext cx="7516416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86000" y="25527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619672" cy="6858000"/>
          </a:xfrm>
          <a:prstGeom prst="rect">
            <a:avLst/>
          </a:prstGeom>
          <a:solidFill>
            <a:srgbClr val="00A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09836" y="6356350"/>
            <a:ext cx="2133600" cy="365125"/>
          </a:xfrm>
        </p:spPr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102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96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97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37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584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045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327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22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25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18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222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285C3-6CB8-47AD-AA77-9A983937C835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02E9C-B3B0-4DAC-8E0E-86BE3A87E2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61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hase%201%20-%20Acceptation%20mandat/Outil%20-%20Lettre%20au%20predecesseur.doc" TargetMode="External"/><Relationship Id="rId13" Type="http://schemas.openxmlformats.org/officeDocument/2006/relationships/hyperlink" Target="Phase%202%20-%20Planification%20et%20realisation%20de%20la%20mission/Outil%20-%20Exemples%20de%20risques%20financiers,%20comptables%20et%20de%20gestion.doc" TargetMode="External"/><Relationship Id="rId3" Type="http://schemas.openxmlformats.org/officeDocument/2006/relationships/hyperlink" Target="Phase%201%20-%20Acceptation%20mandat/1.1%20Questionnaire%20acceptation%20mandat.xlsx" TargetMode="External"/><Relationship Id="rId7" Type="http://schemas.openxmlformats.org/officeDocument/2006/relationships/hyperlink" Target="Phase%203%20-%20Finalisation%20de%20la%20mission/3.1%20Questionnaire%20de%20fin%20de%20mission.xls" TargetMode="External"/><Relationship Id="rId12" Type="http://schemas.openxmlformats.org/officeDocument/2006/relationships/hyperlink" Target="Phase%202%20-%20Planification%20et%20realisation%20de%20la%20mission/Outil%20-%20Exemple%20de%20rapport%20sur%20les%20comptes.docx" TargetMode="External"/><Relationship Id="rId17" Type="http://schemas.openxmlformats.org/officeDocument/2006/relationships/hyperlink" Target="NEP%20911.pdf" TargetMode="External"/><Relationship Id="rId2" Type="http://schemas.openxmlformats.org/officeDocument/2006/relationships/image" Target="../media/image1.png"/><Relationship Id="rId16" Type="http://schemas.openxmlformats.org/officeDocument/2006/relationships/hyperlink" Target="Phase%203%20-%20Finalisation%20de%20la%20mission/Outil%20-%20Incertitude%20sur%20la%20continuite%20d'exploitation.doc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Phase%202%20-%20Planification%20et%20realisation%20de%20la%20mission/2.3%20Questionnaire%20controle%20de%20l'annexe.xls" TargetMode="External"/><Relationship Id="rId11" Type="http://schemas.openxmlformats.org/officeDocument/2006/relationships/hyperlink" Target="Phase%201%20-%20Acceptation%20mandat/Outil%20-%20D&#233;clarations%20d'independance.doc" TargetMode="External"/><Relationship Id="rId5" Type="http://schemas.openxmlformats.org/officeDocument/2006/relationships/hyperlink" Target="Phase%202%20-%20Planification%20et%20realisation%20de%20la%20mission/2.2-%20Procedure%20analytique%20preliminaire.xls" TargetMode="External"/><Relationship Id="rId15" Type="http://schemas.openxmlformats.org/officeDocument/2006/relationships/hyperlink" Target="Phase%202%20-%20Planification%20et%20realisation%20de%20la%20mission/Outil%20-%20Lettre%20de%20couverture%20du%20rapport%20sur%20les%20risques.docx" TargetMode="External"/><Relationship Id="rId10" Type="http://schemas.openxmlformats.org/officeDocument/2006/relationships/hyperlink" Target="Phase%201%20-%20Acceptation%20mandat/Outil%20-%20Lettre%20de%20mission%20ALPE.docx" TargetMode="External"/><Relationship Id="rId4" Type="http://schemas.openxmlformats.org/officeDocument/2006/relationships/hyperlink" Target="Phase%202%20-%20Planification%20et%20realisation%20de%20la%20mission/2.1%20Plan%20de%20mission%20et%20synthese.xlsx" TargetMode="External"/><Relationship Id="rId9" Type="http://schemas.openxmlformats.org/officeDocument/2006/relationships/hyperlink" Target="Phase%201%20-%20Acceptation%20mandat/Outil%20-%20Lettre%20acceptation%20de%20mandat.doc" TargetMode="External"/><Relationship Id="rId14" Type="http://schemas.openxmlformats.org/officeDocument/2006/relationships/hyperlink" Target="Phase%202%20-%20Planification%20et%20realisation%20de%20la%20mission/Outil%20-%20Lettre%20de%20couverture%20du%20rapport%20sur%20les%20risques%20tete%20de%20groupe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79712" y="226534"/>
            <a:ext cx="7056784" cy="720080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/>
              <a:t>Accès directs</a:t>
            </a:r>
            <a:br>
              <a:rPr lang="fr-FR" dirty="0"/>
            </a:br>
            <a:r>
              <a:rPr lang="fr-FR" sz="3600" dirty="0"/>
              <a:t>Aux onglets du Pack Alpe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835149" y="1403484"/>
            <a:ext cx="341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A2FF"/>
                </a:solidFill>
              </a:rPr>
              <a:t>1. Phase d’acceptation du mandat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568678" y="1270501"/>
            <a:ext cx="2819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A2FF"/>
                </a:solidFill>
              </a:rPr>
              <a:t>2. Phase de planification et </a:t>
            </a:r>
          </a:p>
          <a:p>
            <a:r>
              <a:rPr lang="fr-FR" b="1" dirty="0">
                <a:solidFill>
                  <a:srgbClr val="00A2FF"/>
                </a:solidFill>
              </a:rPr>
              <a:t>de réalisation de la mission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186335" y="5435932"/>
            <a:ext cx="368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A2FF"/>
                </a:solidFill>
              </a:rPr>
              <a:t>3. Phase de finalisation de la mission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A65C7DC-966D-4D21-A792-0F2DCEEDF9F2}"/>
              </a:ext>
            </a:extLst>
          </p:cNvPr>
          <p:cNvSpPr txBox="1"/>
          <p:nvPr/>
        </p:nvSpPr>
        <p:spPr>
          <a:xfrm>
            <a:off x="2290161" y="2508958"/>
            <a:ext cx="1993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Bibliothèque :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0F439F-958A-4271-AFB9-BDABC3E761CD}"/>
              </a:ext>
            </a:extLst>
          </p:cNvPr>
          <p:cNvSpPr txBox="1"/>
          <p:nvPr/>
        </p:nvSpPr>
        <p:spPr>
          <a:xfrm>
            <a:off x="5989038" y="3068960"/>
            <a:ext cx="1993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Bibliothèque :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378702" cy="92261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B6D1B041-1988-4ACC-ADDE-018B47954D08}"/>
              </a:ext>
            </a:extLst>
          </p:cNvPr>
          <p:cNvSpPr txBox="1"/>
          <p:nvPr/>
        </p:nvSpPr>
        <p:spPr>
          <a:xfrm>
            <a:off x="3791120" y="6151051"/>
            <a:ext cx="1993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Bibliothèque :</a:t>
            </a:r>
          </a:p>
        </p:txBody>
      </p:sp>
      <p:sp>
        <p:nvSpPr>
          <p:cNvPr id="32" name="Text Box 47">
            <a:hlinkClick r:id="rId3" action="ppaction://hlinkfile"/>
            <a:extLst>
              <a:ext uri="{FF2B5EF4-FFF2-40B4-BE49-F238E27FC236}">
                <a16:creationId xmlns:a16="http://schemas.microsoft.com/office/drawing/2014/main" id="{89EE782C-E779-42EE-A77A-DC4AE36FE6C1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921975" y="1905342"/>
            <a:ext cx="3240360" cy="315452"/>
          </a:xfrm>
          <a:prstGeom prst="rect">
            <a:avLst/>
          </a:prstGeom>
          <a:solidFill>
            <a:srgbClr val="A0CFEB"/>
          </a:solidFill>
          <a:ln w="57150" cmpd="thinThick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sz="1200" b="1" dirty="0">
                <a:cs typeface="+mn-cs"/>
              </a:rPr>
              <a:t>1.1 Acceptation du mandat</a:t>
            </a:r>
          </a:p>
        </p:txBody>
      </p:sp>
      <p:sp>
        <p:nvSpPr>
          <p:cNvPr id="33" name="Text Box 47">
            <a:hlinkClick r:id="rId4" action="ppaction://hlinkfile"/>
            <a:extLst>
              <a:ext uri="{FF2B5EF4-FFF2-40B4-BE49-F238E27FC236}">
                <a16:creationId xmlns:a16="http://schemas.microsoft.com/office/drawing/2014/main" id="{9D2FCA12-B4D9-46AD-A2B5-BB4D13EF8A6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508104" y="1899060"/>
            <a:ext cx="3240360" cy="315452"/>
          </a:xfrm>
          <a:prstGeom prst="rect">
            <a:avLst/>
          </a:prstGeom>
          <a:solidFill>
            <a:srgbClr val="A0CFEB"/>
          </a:solidFill>
          <a:ln w="57150" cmpd="thinThick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sz="1200" b="1" dirty="0">
                <a:cs typeface="+mn-cs"/>
              </a:rPr>
              <a:t>2.1 Plan de mission &amp; Synthèse</a:t>
            </a:r>
          </a:p>
        </p:txBody>
      </p:sp>
      <p:sp>
        <p:nvSpPr>
          <p:cNvPr id="34" name="Text Box 47">
            <a:hlinkClick r:id="rId5" action="ppaction://hlinkfile"/>
            <a:extLst>
              <a:ext uri="{FF2B5EF4-FFF2-40B4-BE49-F238E27FC236}">
                <a16:creationId xmlns:a16="http://schemas.microsoft.com/office/drawing/2014/main" id="{13F3384F-1DD1-452A-845D-65C2D60FB79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508104" y="2272267"/>
            <a:ext cx="3240360" cy="315452"/>
          </a:xfrm>
          <a:prstGeom prst="rect">
            <a:avLst/>
          </a:prstGeom>
          <a:solidFill>
            <a:srgbClr val="A0CFEB"/>
          </a:solidFill>
          <a:ln w="57150" cmpd="thinThick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sz="1200" b="1" dirty="0"/>
              <a:t>2</a:t>
            </a:r>
            <a:r>
              <a:rPr lang="fr-FR" sz="1200" b="1" dirty="0">
                <a:cs typeface="+mn-cs"/>
              </a:rPr>
              <a:t>.2 Procédure analytique préliminaire </a:t>
            </a:r>
          </a:p>
        </p:txBody>
      </p:sp>
      <p:sp>
        <p:nvSpPr>
          <p:cNvPr id="36" name="Text Box 47">
            <a:hlinkClick r:id="rId6" action="ppaction://hlinkfile"/>
            <a:extLst>
              <a:ext uri="{FF2B5EF4-FFF2-40B4-BE49-F238E27FC236}">
                <a16:creationId xmlns:a16="http://schemas.microsoft.com/office/drawing/2014/main" id="{75263558-ACFB-4D8E-AE4C-E63FB8BCD60B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508104" y="2636912"/>
            <a:ext cx="3240360" cy="315452"/>
          </a:xfrm>
          <a:prstGeom prst="rect">
            <a:avLst/>
          </a:prstGeom>
          <a:solidFill>
            <a:srgbClr val="A0CFEB"/>
          </a:solidFill>
          <a:ln w="57150" cmpd="thinThick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sz="1200" b="1" dirty="0">
                <a:cs typeface="+mn-cs"/>
              </a:rPr>
              <a:t>2.3 Questionnaire de contrôle de l’annexe</a:t>
            </a:r>
          </a:p>
        </p:txBody>
      </p:sp>
      <p:sp>
        <p:nvSpPr>
          <p:cNvPr id="42" name="Text Box 47">
            <a:hlinkClick r:id="rId7" action="ppaction://hlinkfile"/>
            <a:extLst>
              <a:ext uri="{FF2B5EF4-FFF2-40B4-BE49-F238E27FC236}">
                <a16:creationId xmlns:a16="http://schemas.microsoft.com/office/drawing/2014/main" id="{F97B0C60-C5E1-421D-9F20-D97C0D17038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287064" y="5795268"/>
            <a:ext cx="3240360" cy="315452"/>
          </a:xfrm>
          <a:prstGeom prst="rect">
            <a:avLst/>
          </a:prstGeom>
          <a:solidFill>
            <a:srgbClr val="A0CFEB"/>
          </a:solidFill>
          <a:ln w="57150" cmpd="thinThick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sz="1200" b="1" dirty="0"/>
              <a:t>3</a:t>
            </a:r>
            <a:r>
              <a:rPr lang="fr-FR" sz="1200" b="1" dirty="0">
                <a:cs typeface="+mn-cs"/>
              </a:rPr>
              <a:t>.1 Questionnaire de fin de mission</a:t>
            </a:r>
          </a:p>
        </p:txBody>
      </p:sp>
      <p:sp>
        <p:nvSpPr>
          <p:cNvPr id="45" name="Text Box 47">
            <a:hlinkClick r:id="rId8" action="ppaction://hlinkfile"/>
            <a:extLst>
              <a:ext uri="{FF2B5EF4-FFF2-40B4-BE49-F238E27FC236}">
                <a16:creationId xmlns:a16="http://schemas.microsoft.com/office/drawing/2014/main" id="{0C28C2C0-194C-4335-8F9B-0A143AD00513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284690" y="2859184"/>
            <a:ext cx="2597759" cy="27375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Lettre au prédécesseur</a:t>
            </a:r>
          </a:p>
        </p:txBody>
      </p:sp>
      <p:sp>
        <p:nvSpPr>
          <p:cNvPr id="46" name="Text Box 47">
            <a:hlinkClick r:id="rId9" action="ppaction://hlinkfile"/>
            <a:extLst>
              <a:ext uri="{FF2B5EF4-FFF2-40B4-BE49-F238E27FC236}">
                <a16:creationId xmlns:a16="http://schemas.microsoft.com/office/drawing/2014/main" id="{282C20C3-FCF2-463D-8CF7-892D6944A03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284689" y="3212976"/>
            <a:ext cx="2597759" cy="27375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Lettre acceptation de mandat</a:t>
            </a:r>
          </a:p>
        </p:txBody>
      </p:sp>
      <p:sp>
        <p:nvSpPr>
          <p:cNvPr id="48" name="Text Box 47">
            <a:hlinkClick r:id="rId10" action="ppaction://hlinkfile"/>
            <a:extLst>
              <a:ext uri="{FF2B5EF4-FFF2-40B4-BE49-F238E27FC236}">
                <a16:creationId xmlns:a16="http://schemas.microsoft.com/office/drawing/2014/main" id="{369A36AE-1608-409D-9739-7AFD1E3E00B8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284688" y="3555279"/>
            <a:ext cx="2597759" cy="27375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Lettre de mission</a:t>
            </a:r>
          </a:p>
        </p:txBody>
      </p:sp>
      <p:sp>
        <p:nvSpPr>
          <p:cNvPr id="49" name="Text Box 47">
            <a:hlinkClick r:id="rId11" action="ppaction://hlinkfile"/>
            <a:extLst>
              <a:ext uri="{FF2B5EF4-FFF2-40B4-BE49-F238E27FC236}">
                <a16:creationId xmlns:a16="http://schemas.microsoft.com/office/drawing/2014/main" id="{70F61CF7-1B50-4EDD-B3EE-649BBE6A0A3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301658" y="3897583"/>
            <a:ext cx="2597759" cy="27375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Déclaration d’indépendance</a:t>
            </a:r>
          </a:p>
        </p:txBody>
      </p:sp>
      <p:sp>
        <p:nvSpPr>
          <p:cNvPr id="50" name="Text Box 47">
            <a:extLst>
              <a:ext uri="{FF2B5EF4-FFF2-40B4-BE49-F238E27FC236}">
                <a16:creationId xmlns:a16="http://schemas.microsoft.com/office/drawing/2014/main" id="{305165EF-CC5C-4EE7-B62C-205DA2F5605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012160" y="3356992"/>
            <a:ext cx="2597759" cy="27375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Feuilles de travail par cycles</a:t>
            </a:r>
          </a:p>
        </p:txBody>
      </p:sp>
      <p:sp>
        <p:nvSpPr>
          <p:cNvPr id="51" name="Text Box 47">
            <a:hlinkClick r:id="rId12" action="ppaction://hlinkfile"/>
            <a:extLst>
              <a:ext uri="{FF2B5EF4-FFF2-40B4-BE49-F238E27FC236}">
                <a16:creationId xmlns:a16="http://schemas.microsoft.com/office/drawing/2014/main" id="{94526EF2-5165-42AA-A7B0-A0A574B98CE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012160" y="3717032"/>
            <a:ext cx="2597759" cy="27375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Rapport sur les comptes annuels</a:t>
            </a:r>
          </a:p>
        </p:txBody>
      </p:sp>
      <p:sp>
        <p:nvSpPr>
          <p:cNvPr id="52" name="Text Box 47">
            <a:hlinkClick r:id="rId13" action="ppaction://hlinkfile"/>
            <a:extLst>
              <a:ext uri="{FF2B5EF4-FFF2-40B4-BE49-F238E27FC236}">
                <a16:creationId xmlns:a16="http://schemas.microsoft.com/office/drawing/2014/main" id="{82BE77C6-721B-465E-8CD6-E62F7B8B0C8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012160" y="4077072"/>
            <a:ext cx="2597759" cy="27375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Exemples de risques</a:t>
            </a:r>
          </a:p>
        </p:txBody>
      </p:sp>
      <p:sp>
        <p:nvSpPr>
          <p:cNvPr id="53" name="Text Box 47">
            <a:hlinkClick r:id="rId14" action="ppaction://hlinkfile"/>
            <a:extLst>
              <a:ext uri="{FF2B5EF4-FFF2-40B4-BE49-F238E27FC236}">
                <a16:creationId xmlns:a16="http://schemas.microsoft.com/office/drawing/2014/main" id="{032A5FC4-EF03-4E38-950C-D4CBD260185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012160" y="4426727"/>
            <a:ext cx="2597759" cy="442433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Lettre de couverture rapport sur les risques tête de groupe</a:t>
            </a:r>
          </a:p>
        </p:txBody>
      </p:sp>
      <p:sp>
        <p:nvSpPr>
          <p:cNvPr id="54" name="Text Box 47">
            <a:hlinkClick r:id="rId15" action="ppaction://hlinkfile"/>
            <a:extLst>
              <a:ext uri="{FF2B5EF4-FFF2-40B4-BE49-F238E27FC236}">
                <a16:creationId xmlns:a16="http://schemas.microsoft.com/office/drawing/2014/main" id="{26E4181A-8C8F-4E3F-8B24-0F847A67340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012160" y="4941168"/>
            <a:ext cx="2597759" cy="442433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Lettre de couverture rapport sur les risques</a:t>
            </a:r>
          </a:p>
        </p:txBody>
      </p:sp>
      <p:sp>
        <p:nvSpPr>
          <p:cNvPr id="55" name="Text Box 47">
            <a:hlinkClick r:id="rId16" action="ppaction://hlinkfile"/>
            <a:extLst>
              <a:ext uri="{FF2B5EF4-FFF2-40B4-BE49-F238E27FC236}">
                <a16:creationId xmlns:a16="http://schemas.microsoft.com/office/drawing/2014/main" id="{CAA90E7B-C7DB-4815-8587-D86E2CB0A4F8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913315" y="6443032"/>
            <a:ext cx="2597759" cy="376868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Ø"/>
              <a:defRPr/>
            </a:pPr>
            <a:r>
              <a:rPr lang="fr-FR" sz="1200" dirty="0">
                <a:cs typeface="+mn-cs"/>
              </a:rPr>
              <a:t>Incertitude sur la continuité d’exploitation</a:t>
            </a:r>
          </a:p>
        </p:txBody>
      </p:sp>
      <p:sp>
        <p:nvSpPr>
          <p:cNvPr id="28" name="Text Box 47">
            <a:hlinkClick r:id="rId17" action="ppaction://hlinkfile"/>
            <a:extLst>
              <a:ext uri="{FF2B5EF4-FFF2-40B4-BE49-F238E27FC236}">
                <a16:creationId xmlns:a16="http://schemas.microsoft.com/office/drawing/2014/main" id="{D4612785-9A82-4B8D-871F-93FF0196281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524328" y="161220"/>
            <a:ext cx="1224136" cy="3154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 cmpd="thinThick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5275" tIns="32638" rIns="65275" bIns="32638" anchor="ctr"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sz="1200" b="1" dirty="0"/>
              <a:t>NEP 911</a:t>
            </a:r>
            <a:endParaRPr lang="fr-FR" sz="1200" b="1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3947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</a:spPr>
      <a:bodyPr rtlCol="0" anchor="ctr"/>
      <a:lstStyle>
        <a:defPPr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114</Words>
  <Application>Microsoft Office PowerPoint</Application>
  <PresentationFormat>Affichage à l'écran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Thème Office</vt:lpstr>
      <vt:lpstr>Accès directs Aux onglets du Pack Alpe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Accès directs Aux onglets du Pack Alpe</dc:title>
  <cp:revision>31</cp:revision>
  <dcterms:created xsi:type="dcterms:W3CDTF">2019-10-23T06:41:47Z</dcterms:created>
  <dcterms:modified xsi:type="dcterms:W3CDTF">2019-12-17T15:58:28Z</dcterms:modified>
</cp:coreProperties>
</file>